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3" r:id="rId1"/>
  </p:sldMasterIdLst>
  <p:notesMasterIdLst>
    <p:notesMasterId r:id="rId3"/>
  </p:notesMasterIdLst>
  <p:sldIdLst>
    <p:sldId id="259" r:id="rId2"/>
  </p:sldIdLst>
  <p:sldSz cx="7775575" cy="10907713"/>
  <p:notesSz cx="6888163" cy="10020300"/>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96">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4FA"/>
    <a:srgbClr val="E8EEF8"/>
    <a:srgbClr val="203864"/>
    <a:srgbClr val="EE0000"/>
    <a:srgbClr val="FFFFCC"/>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1" d="100"/>
          <a:sy n="61" d="100"/>
        </p:scale>
        <p:origin x="2290" y="43"/>
      </p:cViewPr>
      <p:guideLst>
        <p:guide orient="horz" pos="3896"/>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84870" cy="502755"/>
          </a:xfrm>
          <a:prstGeom prst="rect">
            <a:avLst/>
          </a:prstGeom>
        </p:spPr>
        <p:txBody>
          <a:bodyPr vert="horz" lIns="92462" tIns="46230" rIns="92462" bIns="46230"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1700" y="1"/>
            <a:ext cx="2984870" cy="502755"/>
          </a:xfrm>
          <a:prstGeom prst="rect">
            <a:avLst/>
          </a:prstGeom>
        </p:spPr>
        <p:txBody>
          <a:bodyPr vert="horz" lIns="92462" tIns="46230" rIns="92462" bIns="46230" rtlCol="0"/>
          <a:lstStyle>
            <a:lvl1pPr algn="r">
              <a:defRPr sz="1200"/>
            </a:lvl1pPr>
          </a:lstStyle>
          <a:p>
            <a:fld id="{70F99883-74AE-4A2C-81B7-5B86A08198C0}" type="datetimeFigureOut">
              <a:rPr kumimoji="1" lang="ja-JP" altLang="en-US" smtClean="0"/>
              <a:t>2019/7/19</a:t>
            </a:fld>
            <a:endParaRPr kumimoji="1" lang="ja-JP" altLang="en-US"/>
          </a:p>
        </p:txBody>
      </p:sp>
      <p:sp>
        <p:nvSpPr>
          <p:cNvPr id="4" name="スライド イメージ プレースホルダー 3"/>
          <p:cNvSpPr>
            <a:spLocks noGrp="1" noRot="1" noChangeAspect="1"/>
          </p:cNvSpPr>
          <p:nvPr>
            <p:ph type="sldImg" idx="2"/>
          </p:nvPr>
        </p:nvSpPr>
        <p:spPr>
          <a:xfrm>
            <a:off x="2238375" y="1250950"/>
            <a:ext cx="2411413" cy="3384550"/>
          </a:xfrm>
          <a:prstGeom prst="rect">
            <a:avLst/>
          </a:prstGeom>
          <a:noFill/>
          <a:ln w="12700">
            <a:solidFill>
              <a:prstClr val="black"/>
            </a:solidFill>
          </a:ln>
        </p:spPr>
        <p:txBody>
          <a:bodyPr vert="horz" lIns="92462" tIns="46230" rIns="92462" bIns="46230" rtlCol="0" anchor="ctr"/>
          <a:lstStyle/>
          <a:p>
            <a:endParaRPr lang="ja-JP" altLang="en-US"/>
          </a:p>
        </p:txBody>
      </p:sp>
      <p:sp>
        <p:nvSpPr>
          <p:cNvPr id="5" name="ノート プレースホルダー 4"/>
          <p:cNvSpPr>
            <a:spLocks noGrp="1"/>
          </p:cNvSpPr>
          <p:nvPr>
            <p:ph type="body" sz="quarter" idx="3"/>
          </p:nvPr>
        </p:nvSpPr>
        <p:spPr>
          <a:xfrm>
            <a:off x="688817" y="4822270"/>
            <a:ext cx="5510530" cy="3945492"/>
          </a:xfrm>
          <a:prstGeom prst="rect">
            <a:avLst/>
          </a:prstGeom>
        </p:spPr>
        <p:txBody>
          <a:bodyPr vert="horz" lIns="92462" tIns="46230" rIns="92462" bIns="4623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517548"/>
            <a:ext cx="2984870" cy="502754"/>
          </a:xfrm>
          <a:prstGeom prst="rect">
            <a:avLst/>
          </a:prstGeom>
        </p:spPr>
        <p:txBody>
          <a:bodyPr vert="horz" lIns="92462" tIns="46230" rIns="92462" bIns="4623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1700" y="9517548"/>
            <a:ext cx="2984870" cy="502754"/>
          </a:xfrm>
          <a:prstGeom prst="rect">
            <a:avLst/>
          </a:prstGeom>
        </p:spPr>
        <p:txBody>
          <a:bodyPr vert="horz" lIns="92462" tIns="46230" rIns="92462" bIns="46230" rtlCol="0" anchor="b"/>
          <a:lstStyle>
            <a:lvl1pPr algn="r">
              <a:defRPr sz="12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7/19/2019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515871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7/19/2019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55172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7/19/2019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4829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071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7/19/2019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04880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764DE79-268F-4C1A-8933-263129D2AF90}" type="datetimeFigureOut">
              <a:rPr lang="en-US" smtClean="0"/>
              <a:t>7/19/2019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01440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7/19/2019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675215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7/19/2019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601266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7/19/2019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25992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7/19/2019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1379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7/19/2019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69020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r>
              <a:rPr lang="ja-JP" altLang="en-US"/>
              <a:t>図を追加</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7/19/2019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844309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571" y="580737"/>
            <a:ext cx="6706433" cy="210832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4571" y="2903673"/>
            <a:ext cx="6706433" cy="69208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34571" y="10109836"/>
            <a:ext cx="1749504" cy="580735"/>
          </a:xfrm>
          <a:prstGeom prst="rect">
            <a:avLst/>
          </a:prstGeom>
        </p:spPr>
        <p:txBody>
          <a:bodyPr vert="horz" lIns="91440" tIns="45720" rIns="91440" bIns="45720" rtlCol="0" anchor="ctr"/>
          <a:lstStyle>
            <a:lvl1pPr algn="l">
              <a:defRPr sz="1020">
                <a:solidFill>
                  <a:schemeClr val="tx1">
                    <a:tint val="75000"/>
                  </a:schemeClr>
                </a:solidFill>
              </a:defRPr>
            </a:lvl1pPr>
          </a:lstStyle>
          <a:p>
            <a:fld id="{C764DE79-268F-4C1A-8933-263129D2AF90}" type="datetimeFigureOut">
              <a:rPr lang="en-US" smtClean="0"/>
              <a:t>7/19/2019</a:t>
            </a:fld>
            <a:endParaRPr lang="en-US" dirty="0"/>
          </a:p>
        </p:txBody>
      </p:sp>
      <p:sp>
        <p:nvSpPr>
          <p:cNvPr id="5" name="Footer Placeholder 4"/>
          <p:cNvSpPr>
            <a:spLocks noGrp="1"/>
          </p:cNvSpPr>
          <p:nvPr>
            <p:ph type="ftr" sz="quarter" idx="3"/>
          </p:nvPr>
        </p:nvSpPr>
        <p:spPr>
          <a:xfrm>
            <a:off x="2575659" y="10109836"/>
            <a:ext cx="2624257" cy="580735"/>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91500" y="10109836"/>
            <a:ext cx="1749504" cy="580735"/>
          </a:xfrm>
          <a:prstGeom prst="rect">
            <a:avLst/>
          </a:prstGeom>
        </p:spPr>
        <p:txBody>
          <a:bodyPr vert="horz" lIns="91440" tIns="45720" rIns="91440" bIns="45720" rtlCol="0" anchor="ctr"/>
          <a:lstStyle>
            <a:lvl1pPr algn="r">
              <a:defRPr sz="102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17804887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l" defTabSz="777514" rtl="0" eaLnBrk="1" latinLnBrk="0" hangingPunct="1">
        <a:lnSpc>
          <a:spcPct val="90000"/>
        </a:lnSpc>
        <a:spcBef>
          <a:spcPct val="0"/>
        </a:spcBef>
        <a:buNone/>
        <a:defRPr kumimoji="1" sz="3741" kern="1200">
          <a:solidFill>
            <a:schemeClr val="tx1"/>
          </a:solidFill>
          <a:latin typeface="+mj-lt"/>
          <a:ea typeface="+mj-ea"/>
          <a:cs typeface="+mj-cs"/>
        </a:defRPr>
      </a:lvl1pPr>
    </p:titleStyle>
    <p:bodyStyle>
      <a:lvl1pPr marL="194379" indent="-194379" algn="l" defTabSz="777514" rtl="0" eaLnBrk="1" latinLnBrk="0" hangingPunct="1">
        <a:lnSpc>
          <a:spcPct val="90000"/>
        </a:lnSpc>
        <a:spcBef>
          <a:spcPts val="850"/>
        </a:spcBef>
        <a:buFont typeface="Arial" panose="020B0604020202020204" pitchFamily="34" charset="0"/>
        <a:buChar char="•"/>
        <a:defRPr kumimoji="1"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kumimoji="1"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kumimoji="1"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0" y="-50783"/>
            <a:ext cx="7775575" cy="10907712"/>
          </a:xfrm>
          <a:prstGeom prst="rect">
            <a:avLst/>
          </a:prstGeom>
        </p:spPr>
      </p:pic>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7453" y="7393246"/>
            <a:ext cx="7079672" cy="3325064"/>
          </a:xfrm>
          <a:prstGeom prst="rect">
            <a:avLst/>
          </a:prstGeom>
        </p:spPr>
      </p:pic>
      <p:sp>
        <p:nvSpPr>
          <p:cNvPr id="2" name="正方形/長方形 1"/>
          <p:cNvSpPr/>
          <p:nvPr/>
        </p:nvSpPr>
        <p:spPr>
          <a:xfrm>
            <a:off x="1174" y="0"/>
            <a:ext cx="7775574" cy="109077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attFill prst="pct90">
                <a:fgClr>
                  <a:srgbClr val="002060"/>
                </a:fgClr>
                <a:bgClr>
                  <a:schemeClr val="bg1"/>
                </a:bgClr>
              </a:pattFill>
            </a:endParaRPr>
          </a:p>
        </p:txBody>
      </p:sp>
      <p:sp>
        <p:nvSpPr>
          <p:cNvPr id="13" name="テキスト ボックス 17"/>
          <p:cNvSpPr txBox="1"/>
          <p:nvPr/>
        </p:nvSpPr>
        <p:spPr>
          <a:xfrm>
            <a:off x="483513" y="340267"/>
            <a:ext cx="6662864" cy="1077218"/>
          </a:xfrm>
          <a:prstGeom prst="rect">
            <a:avLst/>
          </a:prstGeom>
          <a:noFill/>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pPr algn="ctr"/>
            <a:r>
              <a:rPr lang="ja-JP" altLang="en-US" sz="3200" b="1" dirty="0">
                <a:latin typeface="メイリオ" panose="020B0604030504040204" pitchFamily="50" charset="-128"/>
                <a:ea typeface="メイリオ" panose="020B0604030504040204" pitchFamily="50" charset="-128"/>
              </a:rPr>
              <a:t>第</a:t>
            </a:r>
            <a:r>
              <a:rPr lang="en-US" altLang="ja-JP" sz="3200" b="1" dirty="0">
                <a:latin typeface="メイリオ" panose="020B0604030504040204" pitchFamily="50" charset="-128"/>
                <a:ea typeface="メイリオ" panose="020B0604030504040204" pitchFamily="50" charset="-128"/>
              </a:rPr>
              <a:t>22</a:t>
            </a:r>
            <a:r>
              <a:rPr lang="ja-JP" altLang="en-US" sz="3200" b="1" dirty="0">
                <a:latin typeface="メイリオ" panose="020B0604030504040204" pitchFamily="50" charset="-128"/>
                <a:ea typeface="メイリオ" panose="020B0604030504040204" pitchFamily="50" charset="-128"/>
              </a:rPr>
              <a:t>回日本東洋医学会秋田県部会</a:t>
            </a:r>
            <a:endParaRPr lang="en-US" altLang="ja-JP" sz="3200" b="1" dirty="0">
              <a:latin typeface="メイリオ" panose="020B0604030504040204" pitchFamily="50" charset="-128"/>
              <a:ea typeface="メイリオ" panose="020B0604030504040204" pitchFamily="50" charset="-128"/>
            </a:endParaRPr>
          </a:p>
          <a:p>
            <a:pPr algn="ctr"/>
            <a:r>
              <a:rPr lang="ja-JP" altLang="en-US" sz="3200" b="1" dirty="0">
                <a:latin typeface="メイリオ" panose="020B0604030504040204" pitchFamily="50" charset="-128"/>
                <a:ea typeface="メイリオ" panose="020B0604030504040204" pitchFamily="50" charset="-128"/>
              </a:rPr>
              <a:t>会告並びに演題募集</a:t>
            </a:r>
          </a:p>
        </p:txBody>
      </p:sp>
      <p:cxnSp>
        <p:nvCxnSpPr>
          <p:cNvPr id="17" name="直線コネクタ 16"/>
          <p:cNvCxnSpPr/>
          <p:nvPr/>
        </p:nvCxnSpPr>
        <p:spPr>
          <a:xfrm>
            <a:off x="2317985" y="10856929"/>
            <a:ext cx="0" cy="2278968"/>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0" name="テキスト ボックス 30"/>
          <p:cNvSpPr txBox="1"/>
          <p:nvPr/>
        </p:nvSpPr>
        <p:spPr>
          <a:xfrm>
            <a:off x="548634" y="3068126"/>
            <a:ext cx="6252033" cy="480901"/>
          </a:xfrm>
          <a:prstGeom prst="rect">
            <a:avLst/>
          </a:prstGeom>
          <a:noFill/>
        </p:spPr>
        <p:txBody>
          <a:bodyPr wrap="non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ja-JP" altLang="en-US" sz="2525" b="1" dirty="0">
                <a:latin typeface="メイリオ" panose="020B0604030504040204" pitchFamily="50" charset="-128"/>
                <a:ea typeface="メイリオ" panose="020B0604030504040204" pitchFamily="50" charset="-128"/>
              </a:rPr>
              <a:t>令和元年</a:t>
            </a:r>
            <a:r>
              <a:rPr lang="en-US" altLang="ja-JP" sz="2525" b="1" dirty="0">
                <a:latin typeface="メイリオ" panose="020B0604030504040204" pitchFamily="50" charset="-128"/>
                <a:ea typeface="メイリオ" panose="020B0604030504040204" pitchFamily="50" charset="-128"/>
              </a:rPr>
              <a:t>11</a:t>
            </a:r>
            <a:r>
              <a:rPr lang="ja-JP" altLang="en-US" sz="2525" b="1" dirty="0">
                <a:latin typeface="メイリオ" panose="020B0604030504040204" pitchFamily="50" charset="-128"/>
                <a:ea typeface="メイリオ" panose="020B0604030504040204" pitchFamily="50" charset="-128"/>
              </a:rPr>
              <a:t>月</a:t>
            </a:r>
            <a:r>
              <a:rPr lang="en-US" altLang="ja-JP" sz="2525" b="1" dirty="0">
                <a:latin typeface="メイリオ" panose="020B0604030504040204" pitchFamily="50" charset="-128"/>
                <a:ea typeface="メイリオ" panose="020B0604030504040204" pitchFamily="50" charset="-128"/>
              </a:rPr>
              <a:t>17</a:t>
            </a:r>
            <a:r>
              <a:rPr lang="ja-JP" altLang="en-US" sz="2525" b="1" dirty="0">
                <a:latin typeface="メイリオ" panose="020B0604030504040204" pitchFamily="50" charset="-128"/>
                <a:ea typeface="メイリオ" panose="020B0604030504040204" pitchFamily="50" charset="-128"/>
              </a:rPr>
              <a:t>日</a:t>
            </a:r>
            <a:r>
              <a:rPr lang="en-US" altLang="ja-JP" sz="2525" b="1" dirty="0">
                <a:latin typeface="メイリオ" panose="020B0604030504040204" pitchFamily="50" charset="-128"/>
                <a:ea typeface="メイリオ" panose="020B0604030504040204" pitchFamily="50" charset="-128"/>
              </a:rPr>
              <a:t>(</a:t>
            </a:r>
            <a:r>
              <a:rPr lang="ja-JP" altLang="en-US" sz="2525" b="1" dirty="0">
                <a:latin typeface="メイリオ" panose="020B0604030504040204" pitchFamily="50" charset="-128"/>
                <a:ea typeface="メイリオ" panose="020B0604030504040204" pitchFamily="50" charset="-128"/>
              </a:rPr>
              <a:t>日</a:t>
            </a:r>
            <a:r>
              <a:rPr lang="en-US" altLang="ja-JP" sz="2525" b="1" dirty="0">
                <a:latin typeface="メイリオ" panose="020B0604030504040204" pitchFamily="50" charset="-128"/>
                <a:ea typeface="メイリオ" panose="020B0604030504040204" pitchFamily="50" charset="-128"/>
              </a:rPr>
              <a:t>)</a:t>
            </a:r>
            <a:r>
              <a:rPr lang="ja-JP" altLang="en-US" sz="2525" b="1" dirty="0">
                <a:latin typeface="メイリオ" panose="020B0604030504040204" pitchFamily="50" charset="-128"/>
                <a:ea typeface="メイリオ" panose="020B0604030504040204" pitchFamily="50" charset="-128"/>
              </a:rPr>
              <a:t> </a:t>
            </a:r>
            <a:r>
              <a:rPr lang="en-US" altLang="ja-JP" sz="2525" b="1" dirty="0">
                <a:latin typeface="メイリオ" panose="020B0604030504040204" pitchFamily="50" charset="-128"/>
                <a:ea typeface="メイリオ" panose="020B0604030504040204" pitchFamily="50" charset="-128"/>
              </a:rPr>
              <a:t>10:00~15:00</a:t>
            </a:r>
            <a:endParaRPr lang="ja-JP" altLang="en-US" sz="2525" b="1" dirty="0">
              <a:latin typeface="メイリオ" panose="020B0604030504040204" pitchFamily="50" charset="-128"/>
              <a:ea typeface="メイリオ" panose="020B0604030504040204" pitchFamily="50" charset="-128"/>
            </a:endParaRPr>
          </a:p>
        </p:txBody>
      </p:sp>
      <p:sp>
        <p:nvSpPr>
          <p:cNvPr id="21" name="テキスト ボックス 31"/>
          <p:cNvSpPr txBox="1"/>
          <p:nvPr/>
        </p:nvSpPr>
        <p:spPr>
          <a:xfrm>
            <a:off x="509935" y="3568167"/>
            <a:ext cx="6610019" cy="430887"/>
          </a:xfrm>
          <a:prstGeom prst="rect">
            <a:avLst/>
          </a:prstGeom>
          <a:noFill/>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ja-JP" altLang="en-US" sz="2200" b="1" dirty="0">
                <a:latin typeface="メイリオ" panose="020B0604030504040204" pitchFamily="50" charset="-128"/>
                <a:ea typeface="メイリオ" panose="020B0604030504040204" pitchFamily="50" charset="-128"/>
              </a:rPr>
              <a:t>秋田県総合保健センター </a:t>
            </a:r>
            <a:r>
              <a:rPr lang="en-US" altLang="ja-JP" sz="2200" b="1" dirty="0">
                <a:latin typeface="メイリオ" panose="020B0604030504040204" pitchFamily="50" charset="-128"/>
                <a:ea typeface="メイリオ" panose="020B0604030504040204" pitchFamily="50" charset="-128"/>
              </a:rPr>
              <a:t>4F </a:t>
            </a:r>
            <a:r>
              <a:rPr lang="ja-JP" altLang="en-US" sz="2200" b="1" dirty="0">
                <a:latin typeface="メイリオ" panose="020B0604030504040204" pitchFamily="50" charset="-128"/>
                <a:ea typeface="メイリオ" panose="020B0604030504040204" pitchFamily="50" charset="-128"/>
              </a:rPr>
              <a:t>秋田県医師会館会議室</a:t>
            </a:r>
            <a:endParaRPr lang="ja-JP" altLang="en-US" sz="2200" dirty="0"/>
          </a:p>
        </p:txBody>
      </p:sp>
      <p:grpSp>
        <p:nvGrpSpPr>
          <p:cNvPr id="4" name="グループ化 3"/>
          <p:cNvGrpSpPr/>
          <p:nvPr/>
        </p:nvGrpSpPr>
        <p:grpSpPr>
          <a:xfrm>
            <a:off x="379594" y="4214435"/>
            <a:ext cx="6838633" cy="3774110"/>
            <a:chOff x="440011" y="4214435"/>
            <a:chExt cx="6980479" cy="3774110"/>
          </a:xfrm>
          <a:noFill/>
        </p:grpSpPr>
        <p:sp>
          <p:nvSpPr>
            <p:cNvPr id="52" name="正方形/長方形 51"/>
            <p:cNvSpPr/>
            <p:nvPr/>
          </p:nvSpPr>
          <p:spPr>
            <a:xfrm>
              <a:off x="739838" y="4562069"/>
              <a:ext cx="6680652" cy="2400416"/>
            </a:xfrm>
            <a:prstGeom prst="rect">
              <a:avLst/>
            </a:prstGeom>
            <a:grpFill/>
            <a:ln w="3810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29"/>
            <p:cNvSpPr txBox="1"/>
            <p:nvPr/>
          </p:nvSpPr>
          <p:spPr>
            <a:xfrm>
              <a:off x="440011" y="4214435"/>
              <a:ext cx="6907139" cy="3774110"/>
            </a:xfrm>
            <a:prstGeom prst="rect">
              <a:avLst/>
            </a:prstGeom>
            <a:grpFill/>
            <a:ln w="38100">
              <a:noFill/>
            </a:ln>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pPr lvl="0"/>
              <a:r>
                <a:rPr lang="ja-JP" altLang="en-US" sz="1800" b="1" dirty="0">
                  <a:solidFill>
                    <a:srgbClr val="002060"/>
                  </a:solidFill>
                  <a:latin typeface="メイリオ" panose="020B0604030504040204" pitchFamily="50" charset="-128"/>
                  <a:ea typeface="メイリオ" panose="020B0604030504040204" pitchFamily="50" charset="-128"/>
                </a:rPr>
                <a:t>●教育講演「輝く女性のための漢方療法」　　</a:t>
              </a:r>
              <a:r>
                <a:rPr lang="en-US" altLang="ja-JP" sz="1600" b="1" dirty="0">
                  <a:solidFill>
                    <a:srgbClr val="002060"/>
                  </a:solidFill>
                  <a:latin typeface="メイリオ" panose="020B0604030504040204" pitchFamily="50" charset="-128"/>
                  <a:ea typeface="メイリオ" panose="020B0604030504040204" pitchFamily="50" charset="-128"/>
                </a:rPr>
                <a:t>11</a:t>
              </a:r>
              <a:r>
                <a:rPr lang="ja-JP" altLang="en-US" sz="1600" b="1" dirty="0">
                  <a:solidFill>
                    <a:srgbClr val="002060"/>
                  </a:solidFill>
                  <a:latin typeface="メイリオ" panose="020B0604030504040204" pitchFamily="50" charset="-128"/>
                  <a:ea typeface="メイリオ" panose="020B0604030504040204" pitchFamily="50" charset="-128"/>
                </a:rPr>
                <a:t>：</a:t>
              </a:r>
              <a:r>
                <a:rPr lang="en-US" altLang="ja-JP" sz="1600" b="1" dirty="0">
                  <a:solidFill>
                    <a:srgbClr val="002060"/>
                  </a:solidFill>
                  <a:latin typeface="メイリオ" panose="020B0604030504040204" pitchFamily="50" charset="-128"/>
                  <a:ea typeface="メイリオ" panose="020B0604030504040204" pitchFamily="50" charset="-128"/>
                </a:rPr>
                <a:t>30</a:t>
              </a:r>
              <a:r>
                <a:rPr lang="ja-JP" altLang="en-US" sz="1600" b="1" dirty="0">
                  <a:solidFill>
                    <a:srgbClr val="002060"/>
                  </a:solidFill>
                  <a:latin typeface="メイリオ" panose="020B0604030504040204" pitchFamily="50" charset="-128"/>
                  <a:ea typeface="メイリオ" panose="020B0604030504040204" pitchFamily="50" charset="-128"/>
                </a:rPr>
                <a:t>～</a:t>
              </a:r>
              <a:r>
                <a:rPr lang="en-US" altLang="ja-JP" sz="1600" b="1" dirty="0">
                  <a:solidFill>
                    <a:srgbClr val="002060"/>
                  </a:solidFill>
                  <a:latin typeface="メイリオ" panose="020B0604030504040204" pitchFamily="50" charset="-128"/>
                  <a:ea typeface="メイリオ" panose="020B0604030504040204" pitchFamily="50" charset="-128"/>
                </a:rPr>
                <a:t>12</a:t>
              </a:r>
              <a:r>
                <a:rPr lang="ja-JP" altLang="en-US" sz="1600" b="1" dirty="0">
                  <a:solidFill>
                    <a:srgbClr val="002060"/>
                  </a:solidFill>
                  <a:latin typeface="メイリオ" panose="020B0604030504040204" pitchFamily="50" charset="-128"/>
                  <a:ea typeface="メイリオ" panose="020B0604030504040204" pitchFamily="50" charset="-128"/>
                </a:rPr>
                <a:t>：</a:t>
              </a:r>
              <a:r>
                <a:rPr lang="en-US" altLang="ja-JP" sz="1600" b="1" dirty="0">
                  <a:solidFill>
                    <a:srgbClr val="002060"/>
                  </a:solidFill>
                  <a:latin typeface="メイリオ" panose="020B0604030504040204" pitchFamily="50" charset="-128"/>
                  <a:ea typeface="メイリオ" panose="020B0604030504040204" pitchFamily="50" charset="-128"/>
                </a:rPr>
                <a:t>00</a:t>
              </a:r>
              <a:r>
                <a:rPr lang="ja-JP" altLang="en-US" sz="2000" b="1" dirty="0">
                  <a:solidFill>
                    <a:srgbClr val="002060"/>
                  </a:solidFill>
                  <a:latin typeface="メイリオ" panose="020B0604030504040204" pitchFamily="50" charset="-128"/>
                  <a:ea typeface="メイリオ" panose="020B0604030504040204" pitchFamily="50" charset="-128"/>
                </a:rPr>
                <a:t>　　　　　　</a:t>
              </a:r>
              <a:endParaRPr lang="en-US" altLang="ja-JP" sz="2525" b="1" dirty="0">
                <a:solidFill>
                  <a:srgbClr val="002060"/>
                </a:solidFill>
                <a:latin typeface="メイリオ" panose="020B0604030504040204" pitchFamily="50" charset="-128"/>
                <a:ea typeface="メイリオ" panose="020B0604030504040204" pitchFamily="50" charset="-128"/>
              </a:endParaRPr>
            </a:p>
            <a:p>
              <a:pPr lvl="0" algn="r"/>
              <a:r>
                <a:rPr lang="ja-JP" altLang="en-US" sz="1600" b="1" dirty="0">
                  <a:solidFill>
                    <a:srgbClr val="002060"/>
                  </a:solidFill>
                  <a:latin typeface="メイリオ" panose="020B0604030504040204" pitchFamily="50" charset="-128"/>
                  <a:ea typeface="メイリオ" panose="020B0604030504040204" pitchFamily="50" charset="-128"/>
                </a:rPr>
                <a:t>御野場たなかレディースクリニック　　　</a:t>
              </a:r>
              <a:endParaRPr lang="en-US" altLang="ja-JP" sz="1600" b="1" dirty="0">
                <a:solidFill>
                  <a:srgbClr val="002060"/>
                </a:solidFill>
                <a:latin typeface="メイリオ" panose="020B0604030504040204" pitchFamily="50" charset="-128"/>
                <a:ea typeface="メイリオ" panose="020B0604030504040204" pitchFamily="50" charset="-128"/>
              </a:endParaRPr>
            </a:p>
            <a:p>
              <a:pPr lvl="0" algn="r"/>
              <a:r>
                <a:rPr lang="ja-JP" altLang="en-US" sz="2000" b="1" dirty="0">
                  <a:solidFill>
                    <a:srgbClr val="002060"/>
                  </a:solidFill>
                  <a:latin typeface="メイリオ" panose="020B0604030504040204" pitchFamily="50" charset="-128"/>
                  <a:ea typeface="メイリオ" panose="020B0604030504040204" pitchFamily="50" charset="-128"/>
                </a:rPr>
                <a:t>田中　秀則 先生</a:t>
              </a:r>
              <a:endParaRPr lang="en-US" altLang="ja-JP" sz="2000" b="1" dirty="0">
                <a:solidFill>
                  <a:srgbClr val="002060"/>
                </a:solidFill>
                <a:latin typeface="メイリオ" panose="020B0604030504040204" pitchFamily="50" charset="-128"/>
                <a:ea typeface="メイリオ" panose="020B0604030504040204" pitchFamily="50" charset="-128"/>
              </a:endParaRPr>
            </a:p>
            <a:p>
              <a:pPr lvl="0"/>
              <a:r>
                <a:rPr lang="ja-JP" altLang="en-US" sz="1800" b="1" dirty="0">
                  <a:solidFill>
                    <a:srgbClr val="002060"/>
                  </a:solidFill>
                  <a:latin typeface="メイリオ" panose="020B0604030504040204" pitchFamily="50" charset="-128"/>
                  <a:ea typeface="メイリオ" panose="020B0604030504040204" pitchFamily="50" charset="-128"/>
                </a:rPr>
                <a:t>●ランチョンセミナー「血虚について考える」</a:t>
              </a:r>
              <a:r>
                <a:rPr lang="en-US" altLang="ja-JP" sz="1600" b="1" dirty="0">
                  <a:solidFill>
                    <a:srgbClr val="002060"/>
                  </a:solidFill>
                  <a:latin typeface="メイリオ" panose="020B0604030504040204" pitchFamily="50" charset="-128"/>
                  <a:ea typeface="メイリオ" panose="020B0604030504040204" pitchFamily="50" charset="-128"/>
                </a:rPr>
                <a:t>12</a:t>
              </a:r>
              <a:r>
                <a:rPr lang="ja-JP" altLang="en-US" sz="1600" b="1" dirty="0">
                  <a:solidFill>
                    <a:srgbClr val="002060"/>
                  </a:solidFill>
                  <a:latin typeface="メイリオ" panose="020B0604030504040204" pitchFamily="50" charset="-128"/>
                  <a:ea typeface="メイリオ" panose="020B0604030504040204" pitchFamily="50" charset="-128"/>
                </a:rPr>
                <a:t>：</a:t>
              </a:r>
              <a:r>
                <a:rPr lang="en-US" altLang="ja-JP" sz="1600" b="1" dirty="0">
                  <a:solidFill>
                    <a:srgbClr val="002060"/>
                  </a:solidFill>
                  <a:latin typeface="メイリオ" panose="020B0604030504040204" pitchFamily="50" charset="-128"/>
                  <a:ea typeface="メイリオ" panose="020B0604030504040204" pitchFamily="50" charset="-128"/>
                </a:rPr>
                <a:t>00</a:t>
              </a:r>
              <a:r>
                <a:rPr lang="ja-JP" altLang="en-US" sz="1600" b="1" dirty="0">
                  <a:solidFill>
                    <a:srgbClr val="002060"/>
                  </a:solidFill>
                  <a:latin typeface="メイリオ" panose="020B0604030504040204" pitchFamily="50" charset="-128"/>
                  <a:ea typeface="メイリオ" panose="020B0604030504040204" pitchFamily="50" charset="-128"/>
                </a:rPr>
                <a:t>～</a:t>
              </a:r>
              <a:r>
                <a:rPr lang="en-US" altLang="ja-JP" sz="1600" b="1" dirty="0">
                  <a:solidFill>
                    <a:srgbClr val="002060"/>
                  </a:solidFill>
                  <a:latin typeface="メイリオ" panose="020B0604030504040204" pitchFamily="50" charset="-128"/>
                  <a:ea typeface="メイリオ" panose="020B0604030504040204" pitchFamily="50" charset="-128"/>
                </a:rPr>
                <a:t>13</a:t>
              </a:r>
              <a:r>
                <a:rPr lang="ja-JP" altLang="en-US" sz="1600" b="1" dirty="0">
                  <a:solidFill>
                    <a:srgbClr val="002060"/>
                  </a:solidFill>
                  <a:latin typeface="メイリオ" panose="020B0604030504040204" pitchFamily="50" charset="-128"/>
                  <a:ea typeface="メイリオ" panose="020B0604030504040204" pitchFamily="50" charset="-128"/>
                </a:rPr>
                <a:t>：</a:t>
              </a:r>
              <a:r>
                <a:rPr lang="en-US" altLang="ja-JP" sz="1600" b="1" dirty="0">
                  <a:solidFill>
                    <a:srgbClr val="002060"/>
                  </a:solidFill>
                  <a:latin typeface="メイリオ" panose="020B0604030504040204" pitchFamily="50" charset="-128"/>
                  <a:ea typeface="メイリオ" panose="020B0604030504040204" pitchFamily="50" charset="-128"/>
                </a:rPr>
                <a:t>00</a:t>
              </a:r>
            </a:p>
            <a:p>
              <a:pPr lvl="0" algn="r"/>
              <a:r>
                <a:rPr lang="ja-JP" altLang="en-US" sz="800" b="1" dirty="0">
                  <a:solidFill>
                    <a:srgbClr val="002060"/>
                  </a:solidFill>
                  <a:latin typeface="メイリオ" panose="020B0604030504040204" pitchFamily="50" charset="-128"/>
                  <a:ea typeface="メイリオ" panose="020B0604030504040204" pitchFamily="50" charset="-128"/>
                </a:rPr>
                <a:t>　</a:t>
              </a:r>
              <a:r>
                <a:rPr lang="ja-JP" altLang="en-US" sz="1600" b="1" dirty="0">
                  <a:solidFill>
                    <a:srgbClr val="002060"/>
                  </a:solidFill>
                  <a:latin typeface="メイリオ" panose="020B0604030504040204" pitchFamily="50" charset="-128"/>
                  <a:ea typeface="メイリオ" panose="020B0604030504040204" pitchFamily="50" charset="-128"/>
                </a:rPr>
                <a:t>三谷ファミリークリニック　　</a:t>
              </a:r>
              <a:r>
                <a:rPr lang="ja-JP" altLang="en-US" sz="2000" b="1" dirty="0">
                  <a:solidFill>
                    <a:srgbClr val="002060"/>
                  </a:solidFill>
                  <a:latin typeface="メイリオ" panose="020B0604030504040204" pitchFamily="50" charset="-128"/>
                  <a:ea typeface="メイリオ" panose="020B0604030504040204" pitchFamily="50" charset="-128"/>
                </a:rPr>
                <a:t> 　</a:t>
              </a:r>
              <a:endParaRPr lang="en-US" altLang="ja-JP" sz="2000" b="1" dirty="0">
                <a:solidFill>
                  <a:srgbClr val="002060"/>
                </a:solidFill>
                <a:latin typeface="メイリオ" panose="020B0604030504040204" pitchFamily="50" charset="-128"/>
                <a:ea typeface="メイリオ" panose="020B0604030504040204" pitchFamily="50" charset="-128"/>
              </a:endParaRPr>
            </a:p>
            <a:p>
              <a:pPr lvl="0" algn="r"/>
              <a:r>
                <a:rPr lang="ja-JP" altLang="en-US" sz="2000" b="1" dirty="0">
                  <a:solidFill>
                    <a:srgbClr val="002060"/>
                  </a:solidFill>
                  <a:latin typeface="メイリオ" panose="020B0604030504040204" pitchFamily="50" charset="-128"/>
                  <a:ea typeface="メイリオ" panose="020B0604030504040204" pitchFamily="50" charset="-128"/>
                </a:rPr>
                <a:t>  三谷　和男 先生</a:t>
              </a:r>
              <a:endParaRPr lang="en-US" altLang="ja-JP" sz="2000" b="1" dirty="0">
                <a:solidFill>
                  <a:srgbClr val="002060"/>
                </a:solidFill>
                <a:latin typeface="メイリオ" panose="020B0604030504040204" pitchFamily="50" charset="-128"/>
                <a:ea typeface="メイリオ" panose="020B0604030504040204" pitchFamily="50" charset="-128"/>
              </a:endParaRPr>
            </a:p>
            <a:p>
              <a:pPr lvl="0"/>
              <a:r>
                <a:rPr lang="ja-JP" altLang="en-US" sz="1800" b="1" dirty="0">
                  <a:solidFill>
                    <a:srgbClr val="002060"/>
                  </a:solidFill>
                  <a:latin typeface="メイリオ" panose="020B0604030504040204" pitchFamily="50" charset="-128"/>
                  <a:ea typeface="メイリオ" panose="020B0604030504040204" pitchFamily="50" charset="-128"/>
                </a:rPr>
                <a:t>●特別講演「一貫性のある漢方医学教育、</a:t>
              </a:r>
              <a:endParaRPr lang="en-US" altLang="ja-JP" sz="1800" b="1" dirty="0">
                <a:solidFill>
                  <a:srgbClr val="002060"/>
                </a:solidFill>
                <a:latin typeface="メイリオ" panose="020B0604030504040204" pitchFamily="50" charset="-128"/>
                <a:ea typeface="メイリオ" panose="020B0604030504040204" pitchFamily="50" charset="-128"/>
              </a:endParaRPr>
            </a:p>
            <a:p>
              <a:pPr lvl="0"/>
              <a:r>
                <a:rPr lang="ja-JP" altLang="en-US" sz="1800" b="1" dirty="0">
                  <a:solidFill>
                    <a:srgbClr val="002060"/>
                  </a:solidFill>
                  <a:latin typeface="メイリオ" panose="020B0604030504040204" pitchFamily="50" charset="-128"/>
                  <a:ea typeface="メイリオ" panose="020B0604030504040204" pitchFamily="50" charset="-128"/>
                </a:rPr>
                <a:t>　　　　　　　　　　　東北大学の取り組み」</a:t>
              </a:r>
              <a:r>
                <a:rPr lang="en-US" altLang="ja-JP" sz="1600" b="1" dirty="0">
                  <a:solidFill>
                    <a:srgbClr val="002060"/>
                  </a:solidFill>
                  <a:latin typeface="メイリオ" panose="020B0604030504040204" pitchFamily="50" charset="-128"/>
                  <a:ea typeface="メイリオ" panose="020B0604030504040204" pitchFamily="50" charset="-128"/>
                </a:rPr>
                <a:t>14</a:t>
              </a:r>
              <a:r>
                <a:rPr lang="ja-JP" altLang="en-US" sz="1600" b="1" dirty="0">
                  <a:solidFill>
                    <a:srgbClr val="002060"/>
                  </a:solidFill>
                  <a:latin typeface="メイリオ" panose="020B0604030504040204" pitchFamily="50" charset="-128"/>
                  <a:ea typeface="メイリオ" panose="020B0604030504040204" pitchFamily="50" charset="-128"/>
                </a:rPr>
                <a:t>：</a:t>
              </a:r>
              <a:r>
                <a:rPr lang="en-US" altLang="ja-JP" sz="1600" b="1" dirty="0">
                  <a:solidFill>
                    <a:srgbClr val="002060"/>
                  </a:solidFill>
                  <a:latin typeface="メイリオ" panose="020B0604030504040204" pitchFamily="50" charset="-128"/>
                  <a:ea typeface="メイリオ" panose="020B0604030504040204" pitchFamily="50" charset="-128"/>
                </a:rPr>
                <a:t>00</a:t>
              </a:r>
              <a:r>
                <a:rPr lang="ja-JP" altLang="en-US" sz="1600" b="1" dirty="0">
                  <a:solidFill>
                    <a:srgbClr val="002060"/>
                  </a:solidFill>
                  <a:latin typeface="メイリオ" panose="020B0604030504040204" pitchFamily="50" charset="-128"/>
                  <a:ea typeface="メイリオ" panose="020B0604030504040204" pitchFamily="50" charset="-128"/>
                </a:rPr>
                <a:t>～</a:t>
              </a:r>
              <a:r>
                <a:rPr lang="en-US" altLang="ja-JP" sz="1600" b="1" dirty="0">
                  <a:solidFill>
                    <a:srgbClr val="002060"/>
                  </a:solidFill>
                  <a:latin typeface="メイリオ" panose="020B0604030504040204" pitchFamily="50" charset="-128"/>
                  <a:ea typeface="メイリオ" panose="020B0604030504040204" pitchFamily="50" charset="-128"/>
                </a:rPr>
                <a:t>15</a:t>
              </a:r>
              <a:r>
                <a:rPr lang="ja-JP" altLang="en-US" sz="1600" b="1" dirty="0">
                  <a:solidFill>
                    <a:srgbClr val="002060"/>
                  </a:solidFill>
                  <a:latin typeface="メイリオ" panose="020B0604030504040204" pitchFamily="50" charset="-128"/>
                  <a:ea typeface="メイリオ" panose="020B0604030504040204" pitchFamily="50" charset="-128"/>
                </a:rPr>
                <a:t>：</a:t>
              </a:r>
              <a:r>
                <a:rPr lang="en-US" altLang="ja-JP" sz="1600" b="1" dirty="0">
                  <a:solidFill>
                    <a:srgbClr val="002060"/>
                  </a:solidFill>
                  <a:latin typeface="メイリオ" panose="020B0604030504040204" pitchFamily="50" charset="-128"/>
                  <a:ea typeface="メイリオ" panose="020B0604030504040204" pitchFamily="50" charset="-128"/>
                </a:rPr>
                <a:t>00</a:t>
              </a:r>
            </a:p>
            <a:p>
              <a:pPr algn="ctr"/>
              <a:endParaRPr lang="en-US" altLang="ja-JP" sz="800" b="1" dirty="0">
                <a:solidFill>
                  <a:srgbClr val="002060"/>
                </a:solidFill>
                <a:latin typeface="メイリオ" panose="020B0604030504040204" pitchFamily="50" charset="-128"/>
                <a:ea typeface="メイリオ" panose="020B0604030504040204" pitchFamily="50" charset="-128"/>
              </a:endParaRPr>
            </a:p>
            <a:p>
              <a:pPr algn="r"/>
              <a:r>
                <a:rPr lang="ja-JP" altLang="en-US" sz="1600" b="1" dirty="0">
                  <a:solidFill>
                    <a:srgbClr val="002060"/>
                  </a:solidFill>
                  <a:latin typeface="メイリオ" panose="020B0604030504040204" pitchFamily="50" charset="-128"/>
                  <a:ea typeface="メイリオ" panose="020B0604030504040204" pitchFamily="50" charset="-128"/>
                </a:rPr>
                <a:t>東北大学附属病院　総合地域医療教育支援部・漢方内科　　</a:t>
              </a:r>
              <a:r>
                <a:rPr lang="ja-JP" altLang="en-US" sz="2000" b="1" dirty="0">
                  <a:solidFill>
                    <a:srgbClr val="002060"/>
                  </a:solidFill>
                  <a:latin typeface="メイリオ" panose="020B0604030504040204" pitchFamily="50" charset="-128"/>
                  <a:ea typeface="メイリオ" panose="020B0604030504040204" pitchFamily="50" charset="-128"/>
                </a:rPr>
                <a:t> 　</a:t>
              </a:r>
              <a:endParaRPr lang="en-US" altLang="ja-JP" sz="2000" b="1" dirty="0">
                <a:solidFill>
                  <a:srgbClr val="002060"/>
                </a:solidFill>
                <a:latin typeface="メイリオ" panose="020B0604030504040204" pitchFamily="50" charset="-128"/>
                <a:ea typeface="メイリオ" panose="020B0604030504040204" pitchFamily="50" charset="-128"/>
              </a:endParaRPr>
            </a:p>
            <a:p>
              <a:pPr algn="r"/>
              <a:r>
                <a:rPr lang="ja-JP" altLang="en-US" sz="2000" b="1" dirty="0">
                  <a:solidFill>
                    <a:srgbClr val="002060"/>
                  </a:solidFill>
                  <a:latin typeface="メイリオ" panose="020B0604030504040204" pitchFamily="50" charset="-128"/>
                  <a:ea typeface="メイリオ" panose="020B0604030504040204" pitchFamily="50" charset="-128"/>
                </a:rPr>
                <a:t>  高山　真　 先性</a:t>
              </a:r>
              <a:endParaRPr lang="en-US" altLang="ja-JP" sz="2000" b="1" dirty="0">
                <a:solidFill>
                  <a:srgbClr val="002060"/>
                </a:solidFill>
                <a:latin typeface="メイリオ" panose="020B0604030504040204" pitchFamily="50" charset="-128"/>
                <a:ea typeface="メイリオ" panose="020B0604030504040204" pitchFamily="50" charset="-128"/>
              </a:endParaRPr>
            </a:p>
            <a:p>
              <a:endParaRPr lang="en-US" altLang="ja-JP" sz="2525" b="1" dirty="0">
                <a:solidFill>
                  <a:srgbClr val="002060"/>
                </a:solidFill>
                <a:latin typeface="メイリオ" panose="020B0604030504040204" pitchFamily="50" charset="-128"/>
                <a:ea typeface="メイリオ" panose="020B0604030504040204" pitchFamily="50" charset="-128"/>
              </a:endParaRPr>
            </a:p>
            <a:p>
              <a:pPr algn="r"/>
              <a:r>
                <a:rPr lang="ja-JP" altLang="en-US" sz="1600" b="1" dirty="0">
                  <a:solidFill>
                    <a:srgbClr val="002060"/>
                  </a:solidFill>
                  <a:latin typeface="メイリオ" panose="020B0604030504040204" pitchFamily="50" charset="-128"/>
                  <a:ea typeface="メイリオ" panose="020B0604030504040204" pitchFamily="50" charset="-128"/>
                </a:rPr>
                <a:t>　　</a:t>
              </a:r>
              <a:endParaRPr lang="en-US" altLang="ja-JP" sz="1600" b="1" dirty="0">
                <a:solidFill>
                  <a:srgbClr val="002060"/>
                </a:solidFill>
                <a:latin typeface="メイリオ" panose="020B0604030504040204" pitchFamily="50" charset="-128"/>
                <a:ea typeface="メイリオ" panose="020B0604030504040204" pitchFamily="50" charset="-128"/>
              </a:endParaRPr>
            </a:p>
          </p:txBody>
        </p:sp>
      </p:grpSp>
      <p:grpSp>
        <p:nvGrpSpPr>
          <p:cNvPr id="5" name="グループ化 4"/>
          <p:cNvGrpSpPr/>
          <p:nvPr/>
        </p:nvGrpSpPr>
        <p:grpSpPr>
          <a:xfrm>
            <a:off x="518014" y="7488642"/>
            <a:ext cx="6711273" cy="3023640"/>
            <a:chOff x="709218" y="7322382"/>
            <a:chExt cx="6711273" cy="3023640"/>
          </a:xfrm>
          <a:noFill/>
        </p:grpSpPr>
        <p:sp>
          <p:nvSpPr>
            <p:cNvPr id="56" name="正方形/長方形 55"/>
            <p:cNvSpPr/>
            <p:nvPr/>
          </p:nvSpPr>
          <p:spPr>
            <a:xfrm>
              <a:off x="739838" y="7322382"/>
              <a:ext cx="6680653" cy="3023639"/>
            </a:xfrm>
            <a:prstGeom prst="rect">
              <a:avLst/>
            </a:prstGeom>
            <a:grpFill/>
            <a:ln w="3810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29"/>
            <p:cNvSpPr txBox="1"/>
            <p:nvPr/>
          </p:nvSpPr>
          <p:spPr>
            <a:xfrm>
              <a:off x="709218" y="7483700"/>
              <a:ext cx="6541014" cy="2862322"/>
            </a:xfrm>
            <a:prstGeom prst="rect">
              <a:avLst/>
            </a:prstGeom>
            <a:grpFill/>
            <a:ln w="38100">
              <a:noFill/>
            </a:ln>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pPr algn="ctr"/>
              <a:r>
                <a:rPr lang="ja-JP" altLang="en-US" sz="2400" b="1" dirty="0">
                  <a:solidFill>
                    <a:srgbClr val="002060"/>
                  </a:solidFill>
                  <a:latin typeface="メイリオ" panose="020B0604030504040204" pitchFamily="50" charset="-128"/>
                  <a:ea typeface="メイリオ" panose="020B0604030504040204" pitchFamily="50" charset="-128"/>
                </a:rPr>
                <a:t>～　一般演題募集要項</a:t>
              </a:r>
              <a:endParaRPr lang="en-US" altLang="ja-JP" sz="2400" b="1" dirty="0">
                <a:solidFill>
                  <a:srgbClr val="002060"/>
                </a:solidFill>
                <a:latin typeface="メイリオ" panose="020B0604030504040204" pitchFamily="50" charset="-128"/>
                <a:ea typeface="メイリオ" panose="020B0604030504040204" pitchFamily="50" charset="-128"/>
              </a:endParaRPr>
            </a:p>
            <a:p>
              <a:pPr algn="ctr"/>
              <a:r>
                <a:rPr lang="ja-JP" altLang="en-US" sz="2400" dirty="0">
                  <a:solidFill>
                    <a:srgbClr val="002060"/>
                  </a:solidFill>
                  <a:latin typeface="メイリオ" panose="020B0604030504040204" pitchFamily="50" charset="-128"/>
                  <a:ea typeface="メイリオ" panose="020B0604030504040204" pitchFamily="50" charset="-128"/>
                </a:rPr>
                <a:t>　</a:t>
              </a:r>
              <a:r>
                <a:rPr lang="ja-JP" altLang="en-US" sz="2000" b="1" u="sng" dirty="0">
                  <a:solidFill>
                    <a:srgbClr val="002060"/>
                  </a:solidFill>
                  <a:latin typeface="メイリオ" panose="020B0604030504040204" pitchFamily="50" charset="-128"/>
                  <a:ea typeface="メイリオ" panose="020B0604030504040204" pitchFamily="50" charset="-128"/>
                </a:rPr>
                <a:t>応募締切　令和元年</a:t>
              </a:r>
              <a:r>
                <a:rPr lang="en-US" altLang="ja-JP" sz="2000" b="1" u="sng" dirty="0">
                  <a:solidFill>
                    <a:srgbClr val="002060"/>
                  </a:solidFill>
                  <a:latin typeface="メイリオ" panose="020B0604030504040204" pitchFamily="50" charset="-128"/>
                  <a:ea typeface="メイリオ" panose="020B0604030504040204" pitchFamily="50" charset="-128"/>
                </a:rPr>
                <a:t>9</a:t>
              </a:r>
              <a:r>
                <a:rPr lang="ja-JP" altLang="en-US" sz="2000" b="1" u="sng" dirty="0">
                  <a:solidFill>
                    <a:srgbClr val="002060"/>
                  </a:solidFill>
                  <a:latin typeface="メイリオ" panose="020B0604030504040204" pitchFamily="50" charset="-128"/>
                  <a:ea typeface="メイリオ" panose="020B0604030504040204" pitchFamily="50" charset="-128"/>
                </a:rPr>
                <a:t>月</a:t>
              </a:r>
              <a:r>
                <a:rPr lang="en-US" altLang="ja-JP" sz="2000" b="1" u="sng" dirty="0">
                  <a:solidFill>
                    <a:srgbClr val="002060"/>
                  </a:solidFill>
                  <a:latin typeface="メイリオ" panose="020B0604030504040204" pitchFamily="50" charset="-128"/>
                  <a:ea typeface="メイリオ" panose="020B0604030504040204" pitchFamily="50" charset="-128"/>
                </a:rPr>
                <a:t>30</a:t>
              </a:r>
              <a:r>
                <a:rPr lang="ja-JP" altLang="en-US" sz="2000" b="1" u="sng" dirty="0">
                  <a:solidFill>
                    <a:srgbClr val="002060"/>
                  </a:solidFill>
                  <a:latin typeface="メイリオ" panose="020B0604030504040204" pitchFamily="50" charset="-128"/>
                  <a:ea typeface="メイリオ" panose="020B0604030504040204" pitchFamily="50" charset="-128"/>
                </a:rPr>
                <a:t>日（月）</a:t>
              </a:r>
              <a:endParaRPr lang="en-US" altLang="ja-JP" sz="2000" b="1" u="sng" dirty="0">
                <a:solidFill>
                  <a:srgbClr val="002060"/>
                </a:solidFill>
                <a:latin typeface="メイリオ" panose="020B0604030504040204" pitchFamily="50" charset="-128"/>
                <a:ea typeface="メイリオ" panose="020B0604030504040204" pitchFamily="50" charset="-128"/>
              </a:endParaRPr>
            </a:p>
            <a:p>
              <a:endParaRPr lang="en-US" altLang="ja-JP" sz="1100" b="1" dirty="0">
                <a:solidFill>
                  <a:srgbClr val="002060"/>
                </a:solidFill>
                <a:latin typeface="メイリオ" panose="020B0604030504040204" pitchFamily="50" charset="-128"/>
                <a:ea typeface="メイリオ" panose="020B0604030504040204" pitchFamily="50" charset="-128"/>
              </a:endParaRPr>
            </a:p>
            <a:p>
              <a:r>
                <a:rPr lang="ja-JP" altLang="en-US" sz="1400" b="1" dirty="0">
                  <a:solidFill>
                    <a:srgbClr val="002060"/>
                  </a:solidFill>
                  <a:latin typeface="メイリオ" panose="020B0604030504040204" pitchFamily="50" charset="-128"/>
                  <a:ea typeface="メイリオ" panose="020B0604030504040204" pitchFamily="50" charset="-128"/>
                </a:rPr>
                <a:t>１．漢方療法及び鍼灸に関する研究、症例報告を募集いたします。</a:t>
              </a:r>
              <a:endParaRPr lang="en-US" altLang="ja-JP" sz="1400" b="1" dirty="0">
                <a:solidFill>
                  <a:srgbClr val="002060"/>
                </a:solidFill>
                <a:latin typeface="メイリオ" panose="020B0604030504040204" pitchFamily="50" charset="-128"/>
                <a:ea typeface="メイリオ" panose="020B0604030504040204" pitchFamily="50" charset="-128"/>
              </a:endParaRPr>
            </a:p>
            <a:p>
              <a:r>
                <a:rPr lang="ja-JP" altLang="en-US" sz="1400" b="1" dirty="0">
                  <a:solidFill>
                    <a:srgbClr val="002060"/>
                  </a:solidFill>
                  <a:latin typeface="メイリオ" panose="020B0604030504040204" pitchFamily="50" charset="-128"/>
                  <a:ea typeface="メイリオ" panose="020B0604030504040204" pitchFamily="50" charset="-128"/>
                </a:rPr>
                <a:t>２．口演は</a:t>
              </a:r>
              <a:r>
                <a:rPr lang="en-US" altLang="ja-JP" sz="1400" b="1" dirty="0">
                  <a:solidFill>
                    <a:srgbClr val="002060"/>
                  </a:solidFill>
                  <a:latin typeface="メイリオ" panose="020B0604030504040204" pitchFamily="50" charset="-128"/>
                  <a:ea typeface="メイリオ" panose="020B0604030504040204" pitchFamily="50" charset="-128"/>
                </a:rPr>
                <a:t>PC</a:t>
              </a:r>
              <a:r>
                <a:rPr lang="ja-JP" altLang="en-US" sz="1400" b="1" dirty="0">
                  <a:solidFill>
                    <a:srgbClr val="002060"/>
                  </a:solidFill>
                  <a:latin typeface="メイリオ" panose="020B0604030504040204" pitchFamily="50" charset="-128"/>
                  <a:ea typeface="メイリオ" panose="020B0604030504040204" pitchFamily="50" charset="-128"/>
                </a:rPr>
                <a:t>発表のみとさせていただきます。</a:t>
              </a:r>
              <a:endParaRPr lang="en-US" altLang="ja-JP" sz="1400" b="1" dirty="0">
                <a:solidFill>
                  <a:srgbClr val="002060"/>
                </a:solidFill>
                <a:latin typeface="メイリオ" panose="020B0604030504040204" pitchFamily="50" charset="-128"/>
                <a:ea typeface="メイリオ" panose="020B0604030504040204" pitchFamily="50" charset="-128"/>
              </a:endParaRPr>
            </a:p>
            <a:p>
              <a:r>
                <a:rPr lang="ja-JP" altLang="en-US" sz="1400" b="1" dirty="0">
                  <a:solidFill>
                    <a:srgbClr val="002060"/>
                  </a:solidFill>
                  <a:latin typeface="メイリオ" panose="020B0604030504040204" pitchFamily="50" charset="-128"/>
                  <a:ea typeface="メイリオ" panose="020B0604030504040204" pitchFamily="50" charset="-128"/>
                </a:rPr>
                <a:t>３．演題名・所属・氏名（発表者に○印）・連絡先（住所、電話番号、</a:t>
              </a:r>
              <a:r>
                <a:rPr lang="en-US" altLang="ja-JP" sz="1400" b="1" dirty="0">
                  <a:solidFill>
                    <a:srgbClr val="002060"/>
                  </a:solidFill>
                  <a:latin typeface="メイリオ" panose="020B0604030504040204" pitchFamily="50" charset="-128"/>
                  <a:ea typeface="メイリオ" panose="020B0604030504040204" pitchFamily="50" charset="-128"/>
                </a:rPr>
                <a:t>FAX)</a:t>
              </a:r>
            </a:p>
            <a:p>
              <a:r>
                <a:rPr lang="ja-JP" altLang="en-US" sz="1400" b="1" dirty="0">
                  <a:solidFill>
                    <a:srgbClr val="002060"/>
                  </a:solidFill>
                  <a:latin typeface="メイリオ" panose="020B0604030504040204" pitchFamily="50" charset="-128"/>
                  <a:ea typeface="メイリオ" panose="020B0604030504040204" pitchFamily="50" charset="-128"/>
                </a:rPr>
                <a:t>　　要旨（</a:t>
              </a:r>
              <a:r>
                <a:rPr lang="en-US" altLang="ja-JP" sz="1400" b="1" dirty="0">
                  <a:solidFill>
                    <a:srgbClr val="002060"/>
                  </a:solidFill>
                  <a:latin typeface="メイリオ" panose="020B0604030504040204" pitchFamily="50" charset="-128"/>
                  <a:ea typeface="メイリオ" panose="020B0604030504040204" pitchFamily="50" charset="-128"/>
                </a:rPr>
                <a:t>800</a:t>
              </a:r>
              <a:r>
                <a:rPr lang="ja-JP" altLang="en-US" sz="1400" b="1" dirty="0">
                  <a:solidFill>
                    <a:srgbClr val="002060"/>
                  </a:solidFill>
                  <a:latin typeface="メイリオ" panose="020B0604030504040204" pitchFamily="50" charset="-128"/>
                  <a:ea typeface="メイリオ" panose="020B0604030504040204" pitchFamily="50" charset="-128"/>
                </a:rPr>
                <a:t>字以内）をご記入の上、</a:t>
              </a:r>
              <a:r>
                <a:rPr lang="en-US" altLang="ja-JP" sz="1400" b="1" dirty="0">
                  <a:solidFill>
                    <a:srgbClr val="002060"/>
                  </a:solidFill>
                  <a:latin typeface="メイリオ" panose="020B0604030504040204" pitchFamily="50" charset="-128"/>
                  <a:ea typeface="メイリオ" panose="020B0604030504040204" pitchFamily="50" charset="-128"/>
                </a:rPr>
                <a:t>E-mail</a:t>
              </a:r>
              <a:r>
                <a:rPr lang="ja-JP" altLang="en-US" sz="1400" b="1" dirty="0">
                  <a:solidFill>
                    <a:srgbClr val="002060"/>
                  </a:solidFill>
                  <a:latin typeface="メイリオ" panose="020B0604030504040204" pitchFamily="50" charset="-128"/>
                  <a:ea typeface="メイリオ" panose="020B0604030504040204" pitchFamily="50" charset="-128"/>
                </a:rPr>
                <a:t>又は</a:t>
              </a:r>
              <a:r>
                <a:rPr lang="en-US" altLang="ja-JP" sz="1400" b="1" dirty="0">
                  <a:solidFill>
                    <a:srgbClr val="002060"/>
                  </a:solidFill>
                  <a:latin typeface="メイリオ" panose="020B0604030504040204" pitchFamily="50" charset="-128"/>
                  <a:ea typeface="メイリオ" panose="020B0604030504040204" pitchFamily="50" charset="-128"/>
                </a:rPr>
                <a:t>FAX</a:t>
              </a:r>
              <a:r>
                <a:rPr lang="ja-JP" altLang="en-US" sz="1400" b="1" dirty="0">
                  <a:solidFill>
                    <a:srgbClr val="002060"/>
                  </a:solidFill>
                  <a:latin typeface="メイリオ" panose="020B0604030504040204" pitchFamily="50" charset="-128"/>
                  <a:ea typeface="メイリオ" panose="020B0604030504040204" pitchFamily="50" charset="-128"/>
                </a:rPr>
                <a:t>でお申し込みください。</a:t>
              </a:r>
              <a:endParaRPr lang="en-US" altLang="ja-JP" sz="1400" b="1" dirty="0">
                <a:solidFill>
                  <a:srgbClr val="002060"/>
                </a:solidFill>
                <a:latin typeface="メイリオ" panose="020B0604030504040204" pitchFamily="50" charset="-128"/>
                <a:ea typeface="メイリオ" panose="020B0604030504040204" pitchFamily="50" charset="-128"/>
              </a:endParaRPr>
            </a:p>
            <a:p>
              <a:endParaRPr lang="en-US" altLang="ja-JP" sz="900" b="1" dirty="0">
                <a:solidFill>
                  <a:srgbClr val="002060"/>
                </a:solidFill>
                <a:latin typeface="メイリオ" panose="020B0604030504040204" pitchFamily="50" charset="-128"/>
                <a:ea typeface="メイリオ" panose="020B0604030504040204" pitchFamily="50" charset="-128"/>
              </a:endParaRPr>
            </a:p>
            <a:p>
              <a:r>
                <a:rPr lang="ja-JP" altLang="en-US" sz="1400" b="1" dirty="0">
                  <a:solidFill>
                    <a:srgbClr val="002060"/>
                  </a:solidFill>
                  <a:latin typeface="メイリオ" panose="020B0604030504040204" pitchFamily="50" charset="-128"/>
                  <a:ea typeface="メイリオ" panose="020B0604030504040204" pitchFamily="50" charset="-128"/>
                </a:rPr>
                <a:t>　</a:t>
              </a:r>
              <a:r>
                <a:rPr lang="en-US" altLang="ja-JP" sz="1400" b="1" dirty="0">
                  <a:solidFill>
                    <a:srgbClr val="002060"/>
                  </a:solidFill>
                  <a:latin typeface="メイリオ" panose="020B0604030504040204" pitchFamily="50" charset="-128"/>
                  <a:ea typeface="メイリオ" panose="020B0604030504040204" pitchFamily="50" charset="-128"/>
                </a:rPr>
                <a:t>【</a:t>
              </a:r>
              <a:r>
                <a:rPr lang="ja-JP" altLang="en-US" sz="1400" b="1" dirty="0">
                  <a:solidFill>
                    <a:srgbClr val="002060"/>
                  </a:solidFill>
                  <a:latin typeface="メイリオ" panose="020B0604030504040204" pitchFamily="50" charset="-128"/>
                  <a:ea typeface="メイリオ" panose="020B0604030504040204" pitchFamily="50" charset="-128"/>
                </a:rPr>
                <a:t>お問い合わせ</a:t>
              </a:r>
              <a:r>
                <a:rPr lang="en-US" altLang="ja-JP" sz="1400" b="1" dirty="0">
                  <a:solidFill>
                    <a:srgbClr val="002060"/>
                  </a:solidFill>
                  <a:latin typeface="メイリオ" panose="020B0604030504040204" pitchFamily="50" charset="-128"/>
                  <a:ea typeface="メイリオ" panose="020B0604030504040204" pitchFamily="50" charset="-128"/>
                </a:rPr>
                <a:t>】</a:t>
              </a:r>
            </a:p>
            <a:p>
              <a:r>
                <a:rPr lang="ja-JP" altLang="en-US" sz="1400" b="1" dirty="0">
                  <a:solidFill>
                    <a:srgbClr val="002060"/>
                  </a:solidFill>
                  <a:latin typeface="メイリオ" panose="020B0604030504040204" pitchFamily="50" charset="-128"/>
                  <a:ea typeface="メイリオ" panose="020B0604030504040204" pitchFamily="50" charset="-128"/>
                </a:rPr>
                <a:t>　　　日本東洋医学会秋田県支部会事務局　　田中　秀則</a:t>
              </a:r>
              <a:endParaRPr lang="en-US" altLang="ja-JP" sz="1400" b="1" dirty="0">
                <a:solidFill>
                  <a:srgbClr val="002060"/>
                </a:solidFill>
                <a:latin typeface="メイリオ" panose="020B0604030504040204" pitchFamily="50" charset="-128"/>
                <a:ea typeface="メイリオ" panose="020B0604030504040204" pitchFamily="50" charset="-128"/>
              </a:endParaRPr>
            </a:p>
            <a:p>
              <a:r>
                <a:rPr lang="en-US" altLang="ja-JP" sz="1400" b="1" dirty="0">
                  <a:solidFill>
                    <a:srgbClr val="002060"/>
                  </a:solidFill>
                  <a:latin typeface="メイリオ" panose="020B0604030504040204" pitchFamily="50" charset="-128"/>
                  <a:ea typeface="メイリオ" panose="020B0604030504040204" pitchFamily="50" charset="-128"/>
                </a:rPr>
                <a:t>       </a:t>
              </a:r>
              <a:r>
                <a:rPr lang="ja-JP" altLang="en-US" sz="1400" b="1" dirty="0">
                  <a:solidFill>
                    <a:srgbClr val="002060"/>
                  </a:solidFill>
                  <a:latin typeface="メイリオ" panose="020B0604030504040204" pitchFamily="50" charset="-128"/>
                  <a:ea typeface="メイリオ" panose="020B0604030504040204" pitchFamily="50" charset="-128"/>
                </a:rPr>
                <a:t>　　　　　　　　　</a:t>
              </a:r>
              <a:r>
                <a:rPr lang="en-US" altLang="ja-JP" sz="1400" b="1" dirty="0">
                  <a:solidFill>
                    <a:srgbClr val="002060"/>
                  </a:solidFill>
                  <a:latin typeface="メイリオ" panose="020B0604030504040204" pitchFamily="50" charset="-128"/>
                  <a:ea typeface="メイリオ" panose="020B0604030504040204" pitchFamily="50" charset="-128"/>
                </a:rPr>
                <a:t> TEL:018-874-8100   FAX:018-892-7331</a:t>
              </a:r>
            </a:p>
            <a:p>
              <a:r>
                <a:rPr lang="en-US" altLang="ja-JP" sz="1400" b="1" dirty="0">
                  <a:solidFill>
                    <a:srgbClr val="002060"/>
                  </a:solidFill>
                  <a:latin typeface="メイリオ" panose="020B0604030504040204" pitchFamily="50" charset="-128"/>
                  <a:ea typeface="メイリオ" panose="020B0604030504040204" pitchFamily="50" charset="-128"/>
                </a:rPr>
                <a:t>        </a:t>
              </a:r>
              <a:r>
                <a:rPr lang="ja-JP" altLang="en-US" sz="1400" b="1" dirty="0">
                  <a:solidFill>
                    <a:srgbClr val="002060"/>
                  </a:solidFill>
                  <a:latin typeface="メイリオ" panose="020B0604030504040204" pitchFamily="50" charset="-128"/>
                  <a:ea typeface="メイリオ" panose="020B0604030504040204" pitchFamily="50" charset="-128"/>
                </a:rPr>
                <a:t>　　　　　　　　　</a:t>
              </a:r>
              <a:r>
                <a:rPr lang="en-US" altLang="ja-JP" sz="1400" b="1" dirty="0" err="1">
                  <a:solidFill>
                    <a:srgbClr val="002060"/>
                  </a:solidFill>
                  <a:latin typeface="メイリオ" panose="020B0604030504040204" pitchFamily="50" charset="-128"/>
                  <a:ea typeface="メイリオ" panose="020B0604030504040204" pitchFamily="50" charset="-128"/>
                </a:rPr>
                <a:t>e-mail:ha-nyapapa@goo.jp</a:t>
              </a:r>
              <a:endParaRPr lang="ja-JP" altLang="en-US" sz="1400" b="1" dirty="0">
                <a:solidFill>
                  <a:srgbClr val="002060"/>
                </a:solidFill>
                <a:latin typeface="メイリオ" panose="020B0604030504040204" pitchFamily="50" charset="-128"/>
                <a:ea typeface="メイリオ" panose="020B0604030504040204" pitchFamily="50" charset="-128"/>
              </a:endParaRPr>
            </a:p>
          </p:txBody>
        </p:sp>
      </p:grpSp>
      <p:grpSp>
        <p:nvGrpSpPr>
          <p:cNvPr id="3" name="グループ化 2"/>
          <p:cNvGrpSpPr/>
          <p:nvPr/>
        </p:nvGrpSpPr>
        <p:grpSpPr>
          <a:xfrm>
            <a:off x="548634" y="1478683"/>
            <a:ext cx="6680653" cy="1428055"/>
            <a:chOff x="739838" y="1410970"/>
            <a:chExt cx="6680653" cy="1291458"/>
          </a:xfrm>
          <a:noFill/>
        </p:grpSpPr>
        <p:sp>
          <p:nvSpPr>
            <p:cNvPr id="57" name="正方形/長方形 56"/>
            <p:cNvSpPr/>
            <p:nvPr/>
          </p:nvSpPr>
          <p:spPr>
            <a:xfrm>
              <a:off x="739838" y="1410970"/>
              <a:ext cx="6680653" cy="1272152"/>
            </a:xfrm>
            <a:prstGeom prst="rect">
              <a:avLst/>
            </a:prstGeom>
            <a:grpFill/>
            <a:ln w="38100">
              <a:solidFill>
                <a:schemeClr val="accent4">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48"/>
            <p:cNvSpPr txBox="1"/>
            <p:nvPr/>
          </p:nvSpPr>
          <p:spPr>
            <a:xfrm>
              <a:off x="799406" y="1449911"/>
              <a:ext cx="6538175" cy="1252517"/>
            </a:xfrm>
            <a:prstGeom prst="rect">
              <a:avLst/>
            </a:prstGeom>
            <a:grpFill/>
            <a:ln w="28575">
              <a:noFill/>
            </a:ln>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ja-JP" altLang="en-US" sz="1400" b="1" dirty="0">
                  <a:latin typeface="メイリオ" panose="020B0604030504040204" pitchFamily="50" charset="-128"/>
                  <a:ea typeface="メイリオ" panose="020B0604030504040204" pitchFamily="50" charset="-128"/>
                </a:rPr>
                <a:t>謹啓 時下の候、益々ご清栄のこととお慶び申し上げます。</a:t>
              </a:r>
            </a:p>
            <a:p>
              <a:r>
                <a:rPr lang="ja-JP" altLang="en-US" sz="1400" b="1" dirty="0">
                  <a:latin typeface="メイリオ" panose="020B0604030504040204" pitchFamily="50" charset="-128"/>
                  <a:ea typeface="メイリオ" panose="020B0604030504040204" pitchFamily="50" charset="-128"/>
                </a:rPr>
                <a:t>さて、第</a:t>
              </a:r>
              <a:r>
                <a:rPr lang="en-US" altLang="ja-JP" sz="1400" b="1" dirty="0">
                  <a:latin typeface="メイリオ" panose="020B0604030504040204" pitchFamily="50" charset="-128"/>
                  <a:ea typeface="メイリオ" panose="020B0604030504040204" pitchFamily="50" charset="-128"/>
                </a:rPr>
                <a:t>22</a:t>
              </a:r>
              <a:r>
                <a:rPr lang="ja-JP" altLang="en-US" sz="1400" b="1" dirty="0">
                  <a:latin typeface="メイリオ" panose="020B0604030504040204" pitchFamily="50" charset="-128"/>
                  <a:ea typeface="メイリオ" panose="020B0604030504040204" pitchFamily="50" charset="-128"/>
                </a:rPr>
                <a:t>回日本東洋医学会秋田県部会を下記の要領にて開催することとなりましたのでお知らせ致します。    </a:t>
              </a:r>
              <a:endParaRPr lang="en-US" altLang="ja-JP" sz="1400" b="1" dirty="0">
                <a:latin typeface="メイリオ" panose="020B0604030504040204" pitchFamily="50" charset="-128"/>
                <a:ea typeface="メイリオ" panose="020B0604030504040204" pitchFamily="50" charset="-128"/>
              </a:endParaRPr>
            </a:p>
            <a:p>
              <a:r>
                <a:rPr lang="ja-JP" altLang="en-US" sz="1400" b="1" dirty="0">
                  <a:latin typeface="メイリオ" panose="020B0604030504040204" pitchFamily="50" charset="-128"/>
                  <a:ea typeface="メイリオ" panose="020B0604030504040204" pitchFamily="50" charset="-128"/>
                </a:rPr>
                <a:t>多数の応募、ご参加下さいますようご案内申し上げます。　　　　　　　謹白</a:t>
              </a:r>
              <a:endParaRPr lang="en-US" altLang="ja-JP" sz="1400" b="1" dirty="0">
                <a:latin typeface="メイリオ" panose="020B0604030504040204" pitchFamily="50" charset="-128"/>
                <a:ea typeface="メイリオ" panose="020B0604030504040204" pitchFamily="50" charset="-128"/>
              </a:endParaRPr>
            </a:p>
            <a:p>
              <a:r>
                <a:rPr lang="ja-JP" altLang="en-US" sz="1400" b="1" dirty="0">
                  <a:latin typeface="メイリオ" panose="020B0604030504040204" pitchFamily="50" charset="-128"/>
                  <a:ea typeface="メイリオ" panose="020B0604030504040204" pitchFamily="50" charset="-128"/>
                </a:rPr>
                <a:t>　　　　　　　　　　　　　　　　　　　　　　</a:t>
              </a:r>
            </a:p>
            <a:p>
              <a:pPr algn="r"/>
              <a:r>
                <a:rPr lang="ja-JP" altLang="en-US" sz="1400" b="1" dirty="0">
                  <a:latin typeface="メイリオ" panose="020B0604030504040204" pitchFamily="50" charset="-128"/>
                  <a:ea typeface="メイリオ" panose="020B0604030504040204" pitchFamily="50" charset="-128"/>
                </a:rPr>
                <a:t>日本東洋医学会秋田県部会長　　 島　　仁　</a:t>
              </a:r>
            </a:p>
          </p:txBody>
        </p:sp>
      </p:grpSp>
    </p:spTree>
    <p:extLst>
      <p:ext uri="{BB962C8B-B14F-4D97-AF65-F5344CB8AC3E}">
        <p14:creationId xmlns:p14="http://schemas.microsoft.com/office/powerpoint/2010/main" val="321018692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7.potx" id="{AEB7B507-A06E-40AE-820E-0613D7133D19}" vid="{892B6F8A-F774-410A-807C-8FB3DE0D5DCC}"/>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37</Template>
  <TotalTime>0</TotalTime>
  <Words>89</Words>
  <Application>Microsoft Office PowerPoint</Application>
  <PresentationFormat>ユーザー設定</PresentationFormat>
  <Paragraphs>34</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
  <cp:revision>1</cp:revision>
  <dcterms:created xsi:type="dcterms:W3CDTF">2013-07-10T10:19:04Z</dcterms:created>
  <dcterms:modified xsi:type="dcterms:W3CDTF">2019-07-18T22:53:28Z</dcterms:modified>
</cp:coreProperties>
</file>